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9"/>
  </p:notesMasterIdLst>
  <p:sldIdLst>
    <p:sldId id="283" r:id="rId2"/>
    <p:sldId id="277" r:id="rId3"/>
    <p:sldId id="297" r:id="rId4"/>
    <p:sldId id="301" r:id="rId5"/>
    <p:sldId id="263" r:id="rId6"/>
    <p:sldId id="300" r:id="rId7"/>
    <p:sldId id="298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5" roundtripDataSignature="AMtx7mhSaRiTD9uDhGJ3nUfwohnl+c0R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264B"/>
    <a:srgbClr val="13294B"/>
    <a:srgbClr val="E84B36"/>
    <a:srgbClr val="1B4284"/>
    <a:srgbClr val="FA5738"/>
    <a:srgbClr val="FF552E"/>
    <a:srgbClr val="0E2248"/>
    <a:srgbClr val="0E2E5A"/>
    <a:srgbClr val="0B1A53"/>
    <a:srgbClr val="0309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6B4AB1-4E41-46EB-94E1-D6E78276DFFA}" v="640" dt="2025-12-04T19:37:12.6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08"/>
    <p:restoredTop sz="94718"/>
  </p:normalViewPr>
  <p:slideViewPr>
    <p:cSldViewPr snapToGrid="0" snapToObjects="1">
      <p:cViewPr varScale="1">
        <p:scale>
          <a:sx n="83" d="100"/>
          <a:sy n="83" d="100"/>
        </p:scale>
        <p:origin x="489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3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35" Type="http://customschemas.google.com/relationships/presentationmetadata" Target="meta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tta, Shishir" userId="b00078e2-b337-4a64-84be-d4e0a75a94b0" providerId="ADAL" clId="{7E3906CF-E70D-49FC-9F8E-FCD3ED7AA89C}"/>
    <pc:docChg chg="undo redo custSel addSld delSld modSld sldOrd">
      <pc:chgData name="Bhatta, Shishir" userId="b00078e2-b337-4a64-84be-d4e0a75a94b0" providerId="ADAL" clId="{7E3906CF-E70D-49FC-9F8E-FCD3ED7AA89C}" dt="2025-12-09T17:39:04.561" v="4229" actId="313"/>
      <pc:docMkLst>
        <pc:docMk/>
      </pc:docMkLst>
      <pc:sldChg chg="addSp delSp modSp mod ord">
        <pc:chgData name="Bhatta, Shishir" userId="b00078e2-b337-4a64-84be-d4e0a75a94b0" providerId="ADAL" clId="{7E3906CF-E70D-49FC-9F8E-FCD3ED7AA89C}" dt="2025-12-09T17:36:20.094" v="4227" actId="20577"/>
        <pc:sldMkLst>
          <pc:docMk/>
          <pc:sldMk cId="0" sldId="263"/>
        </pc:sldMkLst>
        <pc:spChg chg="mod">
          <ac:chgData name="Bhatta, Shishir" userId="b00078e2-b337-4a64-84be-d4e0a75a94b0" providerId="ADAL" clId="{7E3906CF-E70D-49FC-9F8E-FCD3ED7AA89C}" dt="2025-12-04T17:56:54.512" v="2046" actId="20577"/>
          <ac:spMkLst>
            <pc:docMk/>
            <pc:sldMk cId="0" sldId="263"/>
            <ac:spMk id="15" creationId="{C5013B02-0990-D847-B65E-CD8B40D09C33}"/>
          </ac:spMkLst>
        </pc:spChg>
        <pc:spChg chg="mod">
          <ac:chgData name="Bhatta, Shishir" userId="b00078e2-b337-4a64-84be-d4e0a75a94b0" providerId="ADAL" clId="{7E3906CF-E70D-49FC-9F8E-FCD3ED7AA89C}" dt="2025-12-09T17:36:20.094" v="4227" actId="20577"/>
          <ac:spMkLst>
            <pc:docMk/>
            <pc:sldMk cId="0" sldId="263"/>
            <ac:spMk id="22" creationId="{BC43AD2D-5D81-7F48-BDB1-FF7D6C2C26C9}"/>
          </ac:spMkLst>
        </pc:spChg>
        <pc:picChg chg="add mod">
          <ac:chgData name="Bhatta, Shishir" userId="b00078e2-b337-4a64-84be-d4e0a75a94b0" providerId="ADAL" clId="{7E3906CF-E70D-49FC-9F8E-FCD3ED7AA89C}" dt="2025-12-04T19:18:03.186" v="3222" actId="1076"/>
          <ac:picMkLst>
            <pc:docMk/>
            <pc:sldMk cId="0" sldId="263"/>
            <ac:picMk id="14" creationId="{47644118-A329-EB45-0790-317BD09C8523}"/>
          </ac:picMkLst>
        </pc:picChg>
        <pc:picChg chg="add mod">
          <ac:chgData name="Bhatta, Shishir" userId="b00078e2-b337-4a64-84be-d4e0a75a94b0" providerId="ADAL" clId="{7E3906CF-E70D-49FC-9F8E-FCD3ED7AA89C}" dt="2025-12-04T19:18:10.073" v="3224" actId="1076"/>
          <ac:picMkLst>
            <pc:docMk/>
            <pc:sldMk cId="0" sldId="263"/>
            <ac:picMk id="17" creationId="{AFFD582F-BED6-0EC7-B18E-27E9F095A95F}"/>
          </ac:picMkLst>
        </pc:picChg>
        <pc:picChg chg="add mod modCrop">
          <ac:chgData name="Bhatta, Shishir" userId="b00078e2-b337-4a64-84be-d4e0a75a94b0" providerId="ADAL" clId="{7E3906CF-E70D-49FC-9F8E-FCD3ED7AA89C}" dt="2025-12-04T19:18:25.571" v="3226" actId="1076"/>
          <ac:picMkLst>
            <pc:docMk/>
            <pc:sldMk cId="0" sldId="263"/>
            <ac:picMk id="21" creationId="{E17B9BAA-FC7B-AE6A-F201-81C98A9ED848}"/>
          </ac:picMkLst>
        </pc:picChg>
      </pc:sldChg>
      <pc:sldChg chg="addSp modSp mod ord">
        <pc:chgData name="Bhatta, Shishir" userId="b00078e2-b337-4a64-84be-d4e0a75a94b0" providerId="ADAL" clId="{7E3906CF-E70D-49FC-9F8E-FCD3ED7AA89C}" dt="2025-12-04T16:08:44.227" v="2003" actId="20577"/>
        <pc:sldMkLst>
          <pc:docMk/>
          <pc:sldMk cId="2492365327" sldId="277"/>
        </pc:sldMkLst>
        <pc:spChg chg="add mod">
          <ac:chgData name="Bhatta, Shishir" userId="b00078e2-b337-4a64-84be-d4e0a75a94b0" providerId="ADAL" clId="{7E3906CF-E70D-49FC-9F8E-FCD3ED7AA89C}" dt="2025-12-03T03:06:37.864" v="650" actId="1076"/>
          <ac:spMkLst>
            <pc:docMk/>
            <pc:sldMk cId="2492365327" sldId="277"/>
            <ac:spMk id="4" creationId="{18CC9CD1-67E8-9464-85F2-B8D0E15BA266}"/>
          </ac:spMkLst>
        </pc:spChg>
        <pc:spChg chg="mod">
          <ac:chgData name="Bhatta, Shishir" userId="b00078e2-b337-4a64-84be-d4e0a75a94b0" providerId="ADAL" clId="{7E3906CF-E70D-49FC-9F8E-FCD3ED7AA89C}" dt="2025-12-03T02:56:50.093" v="145" actId="20577"/>
          <ac:spMkLst>
            <pc:docMk/>
            <pc:sldMk cId="2492365327" sldId="277"/>
            <ac:spMk id="26" creationId="{8BD31E2B-72C7-9D4E-A895-6763E2548FC1}"/>
          </ac:spMkLst>
        </pc:spChg>
        <pc:spChg chg="mod">
          <ac:chgData name="Bhatta, Shishir" userId="b00078e2-b337-4a64-84be-d4e0a75a94b0" providerId="ADAL" clId="{7E3906CF-E70D-49FC-9F8E-FCD3ED7AA89C}" dt="2025-12-04T16:08:44.227" v="2003" actId="20577"/>
          <ac:spMkLst>
            <pc:docMk/>
            <pc:sldMk cId="2492365327" sldId="277"/>
            <ac:spMk id="147" creationId="{00000000-0000-0000-0000-000000000000}"/>
          </ac:spMkLst>
        </pc:spChg>
      </pc:sldChg>
      <pc:sldChg chg="modSp mod">
        <pc:chgData name="Bhatta, Shishir" userId="b00078e2-b337-4a64-84be-d4e0a75a94b0" providerId="ADAL" clId="{7E3906CF-E70D-49FC-9F8E-FCD3ED7AA89C}" dt="2025-12-04T19:37:53.016" v="4170" actId="20577"/>
        <pc:sldMkLst>
          <pc:docMk/>
          <pc:sldMk cId="2981613436" sldId="283"/>
        </pc:sldMkLst>
        <pc:spChg chg="mod">
          <ac:chgData name="Bhatta, Shishir" userId="b00078e2-b337-4a64-84be-d4e0a75a94b0" providerId="ADAL" clId="{7E3906CF-E70D-49FC-9F8E-FCD3ED7AA89C}" dt="2025-12-04T19:37:53.016" v="4170" actId="20577"/>
          <ac:spMkLst>
            <pc:docMk/>
            <pc:sldMk cId="2981613436" sldId="283"/>
            <ac:spMk id="4" creationId="{6EE6B1E5-9B9E-FD48-9F48-627803FDB7F5}"/>
          </ac:spMkLst>
        </pc:spChg>
        <pc:spChg chg="mod">
          <ac:chgData name="Bhatta, Shishir" userId="b00078e2-b337-4a64-84be-d4e0a75a94b0" providerId="ADAL" clId="{7E3906CF-E70D-49FC-9F8E-FCD3ED7AA89C}" dt="2025-12-03T02:52:27.048" v="130" actId="20577"/>
          <ac:spMkLst>
            <pc:docMk/>
            <pc:sldMk cId="2981613436" sldId="283"/>
            <ac:spMk id="6" creationId="{5C6D8374-322F-A84C-B20A-504C6528FDDA}"/>
          </ac:spMkLst>
        </pc:spChg>
      </pc:sldChg>
      <pc:sldChg chg="addSp delSp modSp mod ord">
        <pc:chgData name="Bhatta, Shishir" userId="b00078e2-b337-4a64-84be-d4e0a75a94b0" providerId="ADAL" clId="{7E3906CF-E70D-49FC-9F8E-FCD3ED7AA89C}" dt="2025-12-04T19:13:54.840" v="3194" actId="20577"/>
        <pc:sldMkLst>
          <pc:docMk/>
          <pc:sldMk cId="3043089091" sldId="297"/>
        </pc:sldMkLst>
        <pc:spChg chg="mod">
          <ac:chgData name="Bhatta, Shishir" userId="b00078e2-b337-4a64-84be-d4e0a75a94b0" providerId="ADAL" clId="{7E3906CF-E70D-49FC-9F8E-FCD3ED7AA89C}" dt="2025-12-03T03:11:26.984" v="1110" actId="20577"/>
          <ac:spMkLst>
            <pc:docMk/>
            <pc:sldMk cId="3043089091" sldId="297"/>
            <ac:spMk id="3" creationId="{B2EFFF09-3EE4-5A40-BD3F-DCD44844E5EB}"/>
          </ac:spMkLst>
        </pc:spChg>
        <pc:spChg chg="mod">
          <ac:chgData name="Bhatta, Shishir" userId="b00078e2-b337-4a64-84be-d4e0a75a94b0" providerId="ADAL" clId="{7E3906CF-E70D-49FC-9F8E-FCD3ED7AA89C}" dt="2025-12-04T19:13:54.840" v="3194" actId="20577"/>
          <ac:spMkLst>
            <pc:docMk/>
            <pc:sldMk cId="3043089091" sldId="297"/>
            <ac:spMk id="4" creationId="{34589D94-E31C-4C43-85E8-77C5C3CC079F}"/>
          </ac:spMkLst>
        </pc:spChg>
        <pc:spChg chg="mod">
          <ac:chgData name="Bhatta, Shishir" userId="b00078e2-b337-4a64-84be-d4e0a75a94b0" providerId="ADAL" clId="{7E3906CF-E70D-49FC-9F8E-FCD3ED7AA89C}" dt="2025-12-03T03:08:15.692" v="761" actId="20577"/>
          <ac:spMkLst>
            <pc:docMk/>
            <pc:sldMk cId="3043089091" sldId="297"/>
            <ac:spMk id="13" creationId="{E692D751-5C38-984B-81C5-961394F0CEEE}"/>
          </ac:spMkLst>
        </pc:spChg>
        <pc:picChg chg="add mod">
          <ac:chgData name="Bhatta, Shishir" userId="b00078e2-b337-4a64-84be-d4e0a75a94b0" providerId="ADAL" clId="{7E3906CF-E70D-49FC-9F8E-FCD3ED7AA89C}" dt="2025-12-04T19:08:33.174" v="3133" actId="1076"/>
          <ac:picMkLst>
            <pc:docMk/>
            <pc:sldMk cId="3043089091" sldId="297"/>
            <ac:picMk id="10" creationId="{B8C369EE-231E-A0CF-9227-6733760D64A6}"/>
          </ac:picMkLst>
        </pc:picChg>
      </pc:sldChg>
      <pc:sldChg chg="modSp mod ord">
        <pc:chgData name="Bhatta, Shishir" userId="b00078e2-b337-4a64-84be-d4e0a75a94b0" providerId="ADAL" clId="{7E3906CF-E70D-49FC-9F8E-FCD3ED7AA89C}" dt="2025-12-03T03:19:19.007" v="1499" actId="1076"/>
        <pc:sldMkLst>
          <pc:docMk/>
          <pc:sldMk cId="4209093566" sldId="298"/>
        </pc:sldMkLst>
        <pc:spChg chg="mod">
          <ac:chgData name="Bhatta, Shishir" userId="b00078e2-b337-4a64-84be-d4e0a75a94b0" providerId="ADAL" clId="{7E3906CF-E70D-49FC-9F8E-FCD3ED7AA89C}" dt="2025-12-03T03:19:19.007" v="1499" actId="1076"/>
          <ac:spMkLst>
            <pc:docMk/>
            <pc:sldMk cId="4209093566" sldId="298"/>
            <ac:spMk id="11" creationId="{E0413B06-A2E6-C746-8C3D-87E15D354737}"/>
          </ac:spMkLst>
        </pc:spChg>
      </pc:sldChg>
      <pc:sldChg chg="addSp delSp modSp mod ord">
        <pc:chgData name="Bhatta, Shishir" userId="b00078e2-b337-4a64-84be-d4e0a75a94b0" providerId="ADAL" clId="{7E3906CF-E70D-49FC-9F8E-FCD3ED7AA89C}" dt="2025-12-09T17:39:04.561" v="4229" actId="313"/>
        <pc:sldMkLst>
          <pc:docMk/>
          <pc:sldMk cId="3479438389" sldId="300"/>
        </pc:sldMkLst>
        <pc:spChg chg="mod">
          <ac:chgData name="Bhatta, Shishir" userId="b00078e2-b337-4a64-84be-d4e0a75a94b0" providerId="ADAL" clId="{7E3906CF-E70D-49FC-9F8E-FCD3ED7AA89C}" dt="2025-12-09T17:39:04.561" v="4229" actId="313"/>
          <ac:spMkLst>
            <pc:docMk/>
            <pc:sldMk cId="3479438389" sldId="300"/>
            <ac:spMk id="6" creationId="{7DC51454-A827-BF40-BAF5-B2AD32C87EDB}"/>
          </ac:spMkLst>
        </pc:spChg>
        <pc:picChg chg="add mod">
          <ac:chgData name="Bhatta, Shishir" userId="b00078e2-b337-4a64-84be-d4e0a75a94b0" providerId="ADAL" clId="{7E3906CF-E70D-49FC-9F8E-FCD3ED7AA89C}" dt="2025-12-04T19:37:16.818" v="4119" actId="1076"/>
          <ac:picMkLst>
            <pc:docMk/>
            <pc:sldMk cId="3479438389" sldId="300"/>
            <ac:picMk id="10" creationId="{6F01F3FF-72CF-0583-68AD-3085AD455808}"/>
          </ac:picMkLst>
        </pc:picChg>
      </pc:sldChg>
      <pc:sldChg chg="addSp delSp modSp add mod ord">
        <pc:chgData name="Bhatta, Shishir" userId="b00078e2-b337-4a64-84be-d4e0a75a94b0" providerId="ADAL" clId="{7E3906CF-E70D-49FC-9F8E-FCD3ED7AA89C}" dt="2025-12-04T19:24:38.739" v="3371" actId="113"/>
        <pc:sldMkLst>
          <pc:docMk/>
          <pc:sldMk cId="1930067173" sldId="301"/>
        </pc:sldMkLst>
        <pc:spChg chg="add mod">
          <ac:chgData name="Bhatta, Shishir" userId="b00078e2-b337-4a64-84be-d4e0a75a94b0" providerId="ADAL" clId="{7E3906CF-E70D-49FC-9F8E-FCD3ED7AA89C}" dt="2025-12-04T19:23:14.303" v="3367" actId="1076"/>
          <ac:spMkLst>
            <pc:docMk/>
            <pc:sldMk cId="1930067173" sldId="301"/>
            <ac:spMk id="7" creationId="{759A8686-85E6-58CC-F219-B22354CDC372}"/>
          </ac:spMkLst>
        </pc:spChg>
        <pc:spChg chg="mod">
          <ac:chgData name="Bhatta, Shishir" userId="b00078e2-b337-4a64-84be-d4e0a75a94b0" providerId="ADAL" clId="{7E3906CF-E70D-49FC-9F8E-FCD3ED7AA89C}" dt="2025-12-04T18:31:53.956" v="2807" actId="20577"/>
          <ac:spMkLst>
            <pc:docMk/>
            <pc:sldMk cId="1930067173" sldId="301"/>
            <ac:spMk id="26" creationId="{09EB97A4-A586-DCB8-E141-F8445BF106C4}"/>
          </ac:spMkLst>
        </pc:spChg>
        <pc:spChg chg="mod">
          <ac:chgData name="Bhatta, Shishir" userId="b00078e2-b337-4a64-84be-d4e0a75a94b0" providerId="ADAL" clId="{7E3906CF-E70D-49FC-9F8E-FCD3ED7AA89C}" dt="2025-12-04T19:24:38.739" v="3371" actId="113"/>
          <ac:spMkLst>
            <pc:docMk/>
            <pc:sldMk cId="1930067173" sldId="301"/>
            <ac:spMk id="147" creationId="{8D2C0A45-3DF9-B593-D466-1B3ECC0234C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gif>
</file>

<file path=ppt/media/image1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369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>
          <a:extLst>
            <a:ext uri="{FF2B5EF4-FFF2-40B4-BE49-F238E27FC236}">
              <a16:creationId xmlns:a16="http://schemas.microsoft.com/office/drawing/2014/main" id="{4645AC89-0A8C-6F89-9476-60C8FF4D2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>
            <a:extLst>
              <a:ext uri="{FF2B5EF4-FFF2-40B4-BE49-F238E27FC236}">
                <a16:creationId xmlns:a16="http://schemas.microsoft.com/office/drawing/2014/main" id="{1805DEDD-0DA3-B26C-22A1-5D4534B17E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>
            <a:extLst>
              <a:ext uri="{FF2B5EF4-FFF2-40B4-BE49-F238E27FC236}">
                <a16:creationId xmlns:a16="http://schemas.microsoft.com/office/drawing/2014/main" id="{58498894-5CAF-2DD2-3D92-4B06E43750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037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7;p1">
            <a:extLst>
              <a:ext uri="{FF2B5EF4-FFF2-40B4-BE49-F238E27FC236}">
                <a16:creationId xmlns:a16="http://schemas.microsoft.com/office/drawing/2014/main" id="{6EE6B1E5-9B9E-FD48-9F48-627803FDB7F5}"/>
              </a:ext>
            </a:extLst>
          </p:cNvPr>
          <p:cNvSpPr txBox="1"/>
          <p:nvPr/>
        </p:nvSpPr>
        <p:spPr>
          <a:xfrm>
            <a:off x="1134035" y="2553964"/>
            <a:ext cx="9923929" cy="2477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lt1"/>
                </a:solidFill>
                <a:latin typeface="+mn-lt"/>
                <a:sym typeface="Helvetica Neue"/>
              </a:rPr>
              <a:t>Safe RL for Drone Navigation Using Constrained PPO</a:t>
            </a:r>
            <a:endParaRPr lang="en-US" sz="4500" dirty="0">
              <a:latin typeface="+mn-lt"/>
            </a:endParaRPr>
          </a:p>
          <a:p>
            <a:pPr lvl="0" algn="ctr">
              <a:spcBef>
                <a:spcPts val="600"/>
              </a:spcBef>
            </a:pPr>
            <a:r>
              <a:rPr lang="en-US" sz="2500" dirty="0">
                <a:solidFill>
                  <a:schemeClr val="lt1"/>
                </a:solidFill>
                <a:latin typeface="+mn-lt"/>
                <a:ea typeface="Helvetica Neue"/>
                <a:cs typeface="Helvetica Neue"/>
                <a:sym typeface="Helvetica Neue"/>
              </a:rPr>
              <a:t>Shishir Bhatta</a:t>
            </a:r>
          </a:p>
          <a:p>
            <a:pPr lvl="0" algn="ctr">
              <a:spcBef>
                <a:spcPts val="600"/>
              </a:spcBef>
            </a:pPr>
            <a:r>
              <a:rPr lang="en-US" sz="2500" dirty="0">
                <a:solidFill>
                  <a:schemeClr val="lt1"/>
                </a:solidFill>
                <a:latin typeface="+mn-lt"/>
                <a:ea typeface="Helvetica Neue"/>
                <a:cs typeface="Helvetica Neue"/>
                <a:sym typeface="Helvetica Neue"/>
              </a:rPr>
              <a:t>AE598: Reinforcement Learning</a:t>
            </a:r>
          </a:p>
        </p:txBody>
      </p:sp>
      <p:sp>
        <p:nvSpPr>
          <p:cNvPr id="6" name="Google Shape;98;p1">
            <a:extLst>
              <a:ext uri="{FF2B5EF4-FFF2-40B4-BE49-F238E27FC236}">
                <a16:creationId xmlns:a16="http://schemas.microsoft.com/office/drawing/2014/main" id="{5C6D8374-322F-A84C-B20A-504C6528FDDA}"/>
              </a:ext>
            </a:extLst>
          </p:cNvPr>
          <p:cNvSpPr txBox="1"/>
          <p:nvPr/>
        </p:nvSpPr>
        <p:spPr>
          <a:xfrm>
            <a:off x="3922059" y="5413888"/>
            <a:ext cx="434788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spc="300" dirty="0">
                <a:solidFill>
                  <a:schemeClr val="bg1"/>
                </a:solidFill>
                <a:latin typeface="+mn-lt"/>
                <a:sym typeface="Helvetica Neue Light"/>
              </a:rPr>
              <a:t>12/9/2026</a:t>
            </a:r>
            <a:endParaRPr sz="1800" spc="3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FB6560-0D29-8109-3DBD-CA9E7189A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1007" y="1004743"/>
            <a:ext cx="2909982" cy="75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613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Google Shape;147;p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76809" y="1334279"/>
                <a:ext cx="11177401" cy="48211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lvl="0" indent="0">
                  <a:lnSpc>
                    <a:spcPct val="100000"/>
                  </a:lnSpc>
                  <a:spcBef>
                    <a:spcPts val="0"/>
                  </a:spcBef>
                  <a:buSzPts val="3000"/>
                  <a:buNone/>
                </a:pPr>
                <a:r>
                  <a:rPr lang="en-US" sz="2600" b="1" dirty="0">
                    <a:solidFill>
                      <a:srgbClr val="E84B36"/>
                    </a:solidFill>
                    <a:latin typeface="Arial" panose="020B0604020202020204" pitchFamily="34" charset="0"/>
                    <a:ea typeface="Helvetica Neue Light"/>
                    <a:cs typeface="Arial" panose="020B0604020202020204" pitchFamily="34" charset="0"/>
                    <a:sym typeface="Helvetica Neue Light"/>
                  </a:rPr>
                  <a:t>Drones require safe navigation</a:t>
                </a:r>
                <a:endParaRPr lang="en-US" sz="2600" b="1" dirty="0">
                  <a:solidFill>
                    <a:srgbClr val="E84B36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lv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ea typeface="Helvetica Neue Light"/>
                  <a:cs typeface="Arial" panose="020B0604020202020204" pitchFamily="34" charset="0"/>
                  <a:sym typeface="Helvetica Neue Light"/>
                </a:endParaRP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Often operating in cluttered environments with obstacles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RL can be unsafe during training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Controllers must maximize performance </a:t>
                </a: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without violating safety limits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endParaRPr lang="en-US" sz="1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r>
                  <a:rPr lang="en-US" sz="1800" b="1" dirty="0">
                    <a:solidFill>
                      <a:srgbClr val="15264B"/>
                    </a:solidFill>
                    <a:latin typeface="Arial" panose="020B0604020202020204" pitchFamily="34" charset="0"/>
                    <a:ea typeface="Helvetica Neue Light"/>
                    <a:cs typeface="Arial" panose="020B0604020202020204" pitchFamily="34" charset="0"/>
                    <a:sym typeface="Helvetica Neue Light"/>
                  </a:rPr>
                  <a:t>Constrained PPO (CPPO)</a:t>
                </a:r>
                <a:endParaRPr lang="en-US" sz="1800" b="1" dirty="0">
                  <a:solidFill>
                    <a:srgbClr val="15264B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PPO maximizes expected return but has no safety guarantees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Maximizes reward while subject to a constraint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max</m:t>
                      </m:r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US" sz="1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𝑅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s</m:t>
                      </m:r>
                      <m:r>
                        <a:rPr lang="en-U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.</m:t>
                      </m:r>
                      <m:r>
                        <m:rPr>
                          <m:sty m:val="p"/>
                        </m:rPr>
                        <a:rPr lang="en-U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t</m:t>
                      </m:r>
                      <m:r>
                        <a:rPr lang="en-U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.  </m:t>
                      </m:r>
                      <m:r>
                        <a:rPr lang="en-US" sz="1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𝐶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≤</m:t>
                      </m:r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𝑑</m:t>
                      </m:r>
                    </m:oMath>
                  </m:oMathPara>
                </a14:m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𝐶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𝑠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𝑎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is the cost of violating the safety constraints. 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Lagrangian Formulation: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ℒ</m:t>
                      </m:r>
                      <m:d>
                        <m:dPr>
                          <m:ctrlP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𝜃</m:t>
                          </m:r>
                          <m: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𝜆</m:t>
                          </m:r>
                        </m:e>
                      </m:d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en-US" sz="18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𝜃</m:t>
                              </m:r>
                            </m:e>
                          </m:d>
                          <m:acc>
                            <m:accPr>
                              <m:chr m:val="̂"/>
                              <m:ctrlP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  <m: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−</m:t>
                          </m:r>
                          <m: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𝜆</m:t>
                          </m:r>
                          <m:sSub>
                            <m:sSubPr>
                              <m:ctrlP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𝑡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𝜃</m:t>
                              </m:r>
                            </m:e>
                          </m:d>
                          <m:acc>
                            <m:accPr>
                              <m:chr m:val="̂"/>
                              <m:ctrlP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𝜆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increases if the agent violates the safety constraints and vice versa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7" name="Google Shape;147;p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76809" y="1334279"/>
                <a:ext cx="11177401" cy="4821102"/>
              </a:xfrm>
              <a:prstGeom prst="rect">
                <a:avLst/>
              </a:prstGeom>
              <a:blipFill>
                <a:blip r:embed="rId3"/>
                <a:stretch>
                  <a:fillRect l="-982" t="-1138" b="-391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Google Shape;145;p7">
            <a:extLst>
              <a:ext uri="{FF2B5EF4-FFF2-40B4-BE49-F238E27FC236}">
                <a16:creationId xmlns:a16="http://schemas.microsoft.com/office/drawing/2014/main" id="{D5C485F8-53F2-BD48-9D7B-D5B2FD5D6C0B}"/>
              </a:ext>
            </a:extLst>
          </p:cNvPr>
          <p:cNvSpPr/>
          <p:nvPr/>
        </p:nvSpPr>
        <p:spPr>
          <a:xfrm rot="10800000" flipH="1">
            <a:off x="0" y="0"/>
            <a:ext cx="12192000" cy="868220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100;p1">
            <a:extLst>
              <a:ext uri="{FF2B5EF4-FFF2-40B4-BE49-F238E27FC236}">
                <a16:creationId xmlns:a16="http://schemas.microsoft.com/office/drawing/2014/main" id="{8BD31E2B-72C7-9D4E-A895-6763E2548FC1}"/>
              </a:ext>
            </a:extLst>
          </p:cNvPr>
          <p:cNvSpPr txBox="1"/>
          <p:nvPr/>
        </p:nvSpPr>
        <p:spPr>
          <a:xfrm>
            <a:off x="376810" y="204051"/>
            <a:ext cx="1091002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Motivation</a:t>
            </a:r>
            <a:endParaRPr lang="en-US" sz="24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B6E5C0-FA20-C9FE-19F9-E7B3D150F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509" y="233819"/>
            <a:ext cx="271308" cy="389810"/>
          </a:xfrm>
          <a:prstGeom prst="rect">
            <a:avLst/>
          </a:prstGeom>
        </p:spPr>
      </p:pic>
      <p:sp>
        <p:nvSpPr>
          <p:cNvPr id="3" name="Google Shape;100;p1">
            <a:extLst>
              <a:ext uri="{FF2B5EF4-FFF2-40B4-BE49-F238E27FC236}">
                <a16:creationId xmlns:a16="http://schemas.microsoft.com/office/drawing/2014/main" id="{D566C4B2-B301-8B05-2372-58F2259D2A7C}"/>
              </a:ext>
            </a:extLst>
          </p:cNvPr>
          <p:cNvSpPr txBox="1"/>
          <p:nvPr/>
        </p:nvSpPr>
        <p:spPr>
          <a:xfrm>
            <a:off x="9335597" y="6524381"/>
            <a:ext cx="2473415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r"/>
            <a:r>
              <a:rPr lang="en-US" sz="900" spc="200" dirty="0">
                <a:solidFill>
                  <a:srgbClr val="15264B"/>
                </a:solidFill>
                <a:ea typeface="Helvetica Neue Light"/>
                <a:cs typeface="Helvetica Neue Light"/>
                <a:sym typeface="Helvetica Neue Light"/>
              </a:rPr>
              <a:t>GRAINGER ENGINEERING</a:t>
            </a:r>
          </a:p>
        </p:txBody>
      </p:sp>
      <p:sp>
        <p:nvSpPr>
          <p:cNvPr id="5" name="Google Shape;100;p1">
            <a:extLst>
              <a:ext uri="{FF2B5EF4-FFF2-40B4-BE49-F238E27FC236}">
                <a16:creationId xmlns:a16="http://schemas.microsoft.com/office/drawing/2014/main" id="{5BA64D56-25C4-2D9B-4500-C98ACD5A6F54}"/>
              </a:ext>
            </a:extLst>
          </p:cNvPr>
          <p:cNvSpPr txBox="1"/>
          <p:nvPr/>
        </p:nvSpPr>
        <p:spPr>
          <a:xfrm>
            <a:off x="376807" y="6524381"/>
            <a:ext cx="7991337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900" spc="200" dirty="0">
                <a:solidFill>
                  <a:srgbClr val="15264B"/>
                </a:solidFill>
                <a:ea typeface="Helvetica Neue Light"/>
                <a:cs typeface="Helvetica Neue Light"/>
                <a:sym typeface="Helvetica Neue Light"/>
              </a:rPr>
              <a:t>AEROSPACE ENGINEERING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7DA03BA-E2EC-7645-4461-DCBCBD0818B8}"/>
              </a:ext>
            </a:extLst>
          </p:cNvPr>
          <p:cNvGrpSpPr/>
          <p:nvPr/>
        </p:nvGrpSpPr>
        <p:grpSpPr>
          <a:xfrm>
            <a:off x="3004457" y="6601537"/>
            <a:ext cx="6295629" cy="70446"/>
            <a:chOff x="2971207" y="6601537"/>
            <a:chExt cx="6295629" cy="70446"/>
          </a:xfrm>
          <a:solidFill>
            <a:srgbClr val="13294B"/>
          </a:solidFill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80AFF2A-4417-313C-5B5E-52EED044C6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71207" y="6639606"/>
              <a:ext cx="6226868" cy="0"/>
            </a:xfrm>
            <a:prstGeom prst="line">
              <a:avLst/>
            </a:prstGeom>
            <a:grpFill/>
            <a:ln w="9525">
              <a:solidFill>
                <a:srgbClr val="1329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7F496CE-CC1D-59DD-3BDE-7248A7F77E0E}"/>
                </a:ext>
              </a:extLst>
            </p:cNvPr>
            <p:cNvSpPr/>
            <p:nvPr/>
          </p:nvSpPr>
          <p:spPr>
            <a:xfrm>
              <a:off x="9196390" y="6601537"/>
              <a:ext cx="70446" cy="70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CC9CD1-67E8-9464-85F2-B8D0E15BA266}"/>
                  </a:ext>
                </a:extLst>
              </p:cNvPr>
              <p:cNvSpPr txBox="1"/>
              <p:nvPr/>
            </p:nvSpPr>
            <p:spPr>
              <a:xfrm>
                <a:off x="4954197" y="4425696"/>
                <a:ext cx="34400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8CC9CD1-67E8-9464-85F2-B8D0E15BA2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4197" y="4425696"/>
                <a:ext cx="344005" cy="3077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2365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1;p7">
            <a:extLst>
              <a:ext uri="{FF2B5EF4-FFF2-40B4-BE49-F238E27FC236}">
                <a16:creationId xmlns:a16="http://schemas.microsoft.com/office/drawing/2014/main" id="{B2EFFF09-3EE4-5A40-BD3F-DCD44844E5EB}"/>
              </a:ext>
            </a:extLst>
          </p:cNvPr>
          <p:cNvSpPr txBox="1"/>
          <p:nvPr/>
        </p:nvSpPr>
        <p:spPr>
          <a:xfrm>
            <a:off x="8490436" y="3493224"/>
            <a:ext cx="2280491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A5A5A5"/>
                </a:solidFill>
                <a:latin typeface="+mn-lt"/>
                <a:sym typeface="Helvetica Neue Light"/>
              </a:rPr>
              <a:t>Environment</a:t>
            </a:r>
            <a:endParaRPr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Google Shape;147;p7">
                <a:extLst>
                  <a:ext uri="{FF2B5EF4-FFF2-40B4-BE49-F238E27FC236}">
                    <a16:creationId xmlns:a16="http://schemas.microsoft.com/office/drawing/2014/main" id="{34589D94-E31C-4C43-85E8-77C5C3CC07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6808" y="1334279"/>
                <a:ext cx="6422373" cy="48211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lvl="0">
                  <a:buSzPts val="3000"/>
                </a:pP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Simulator: </a:t>
                </a: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gym-</a:t>
                </a:r>
                <a:r>
                  <a:rPr lang="en-US" sz="1800" dirty="0" err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pybullet</a:t>
                </a: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-drones</a:t>
                </a:r>
              </a:p>
              <a:p>
                <a:pPr marL="285750" lvl="0" indent="-285750">
                  <a:buSzPts val="3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 drone</a:t>
                </a:r>
              </a:p>
              <a:p>
                <a:pPr marL="285750" lvl="0" indent="-285750">
                  <a:buSzPts val="3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Static obstacles around the environment</a:t>
                </a:r>
              </a:p>
              <a:p>
                <a:pPr marL="285750" lvl="0" indent="-285750">
                  <a:buSzPts val="3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Observations: drone pos/vel + obstacle relative position</a:t>
                </a:r>
              </a:p>
              <a:p>
                <a:pPr marL="285750" lvl="0" indent="-285750">
                  <a:buSzPts val="3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Actions: 4 motor RPM commands</a:t>
                </a:r>
              </a:p>
              <a:p>
                <a:pPr marL="285750" lvl="0" indent="-285750">
                  <a:buSzPts val="3000"/>
                  <a:buFontTx/>
                  <a:buChar char="-"/>
                </a:pP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Constraints:</a:t>
                </a: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lvl="0">
                  <a:buSzPts val="3000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If distance &lt; 0.5 m -&gt; cost = 1</a:t>
                </a:r>
              </a:p>
              <a:p>
                <a:pPr lvl="0">
                  <a:buSzPts val="3000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Average cost per episode must be &lt; threshold</a:t>
                </a:r>
              </a:p>
              <a:p>
                <a:pPr lvl="0">
                  <a:buSzPts val="3000"/>
                </a:pPr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0">
                  <a:buSzPts val="3000"/>
                </a:pP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Reward:</a:t>
                </a:r>
              </a:p>
              <a:p>
                <a:pPr lvl="0">
                  <a:buSzPts val="3000"/>
                </a:pPr>
                <a:r>
                  <a:rPr lang="en-US" sz="1800" dirty="0"/>
                  <a:t>Distance reward: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ar-A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ar-AE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ar-A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p>
                    </m:sSup>
                  </m:oMath>
                </a14:m>
                <a:endParaRPr lang="ar-AE" sz="1800" dirty="0"/>
              </a:p>
              <a:p>
                <a:r>
                  <a:rPr lang="en-US" sz="1800" dirty="0"/>
                  <a:t>Distance penalty: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>
                        <a:latin typeface="Cambria Math" panose="02040503050406030204" pitchFamily="18" charset="0"/>
                      </a:rPr>
                      <m:t>1</m:t>
                    </m:r>
                    <m:r>
                      <m:rPr>
                        <m:nor/>
                      </m:rPr>
                      <a:rPr lang="en-US" i="1"/>
                      <m:t> </m:t>
                    </m:r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ar-AE" sz="1800" dirty="0"/>
              </a:p>
              <a:p>
                <a:r>
                  <a:rPr lang="en-US" sz="1800" dirty="0"/>
                  <a:t>Crash penalty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b="1">
                        <a:latin typeface="Cambria Math" panose="02040503050406030204" pitchFamily="18" charset="0"/>
                      </a:rPr>
                      <m:t>𝟏</m:t>
                    </m:r>
                    <m:d>
                      <m:dPr>
                        <m:ctrlPr>
                          <a:rPr lang="ar-AE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ar-A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ar-AE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b>
                        </m:sSub>
                        <m:r>
                          <a:rPr lang="ar-AE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ar-AE" sz="1800" b="1" dirty="0"/>
              </a:p>
              <a:p>
                <a:r>
                  <a:rPr lang="en-US" sz="1800" dirty="0"/>
                  <a:t>Out-of-range penalty: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b="1">
                        <a:latin typeface="Cambria Math" panose="02040503050406030204" pitchFamily="18" charset="0"/>
                      </a:rPr>
                      <m:t>𝟏</m:t>
                    </m:r>
                    <m:d>
                      <m:dPr>
                        <m:ctrlPr>
                          <a:rPr lang="ar-AE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ar-AE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ar-AE">
                            <a:latin typeface="Cambria Math" panose="02040503050406030204" pitchFamily="18" charset="0"/>
                          </a:rPr>
                          <m:t>&gt;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ar-AE" sz="1800" b="1" dirty="0"/>
              </a:p>
            </p:txBody>
          </p:sp>
        </mc:Choice>
        <mc:Fallback xmlns="">
          <p:sp>
            <p:nvSpPr>
              <p:cNvPr id="4" name="Google Shape;147;p7">
                <a:extLst>
                  <a:ext uri="{FF2B5EF4-FFF2-40B4-BE49-F238E27FC236}">
                    <a16:creationId xmlns:a16="http://schemas.microsoft.com/office/drawing/2014/main" id="{34589D94-E31C-4C43-85E8-77C5C3CC07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808" y="1334279"/>
                <a:ext cx="6422373" cy="4821102"/>
              </a:xfrm>
              <a:prstGeom prst="rect">
                <a:avLst/>
              </a:prstGeom>
              <a:blipFill>
                <a:blip r:embed="rId2"/>
                <a:stretch>
                  <a:fillRect l="-1994" t="-7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EDC97160-A881-D74F-B00C-B8CDF1539326}"/>
              </a:ext>
            </a:extLst>
          </p:cNvPr>
          <p:cNvSpPr/>
          <p:nvPr/>
        </p:nvSpPr>
        <p:spPr>
          <a:xfrm rot="10800000" flipH="1">
            <a:off x="0" y="0"/>
            <a:ext cx="12192000" cy="868220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E692D751-5C38-984B-81C5-961394F0CEEE}"/>
              </a:ext>
            </a:extLst>
          </p:cNvPr>
          <p:cNvSpPr txBox="1"/>
          <p:nvPr/>
        </p:nvSpPr>
        <p:spPr>
          <a:xfrm>
            <a:off x="376810" y="204051"/>
            <a:ext cx="1091002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Environment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20C586-CD12-4827-913A-ED9149F6D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509" y="233819"/>
            <a:ext cx="271308" cy="389810"/>
          </a:xfrm>
          <a:prstGeom prst="rect">
            <a:avLst/>
          </a:prstGeom>
        </p:spPr>
      </p:pic>
      <p:sp>
        <p:nvSpPr>
          <p:cNvPr id="7" name="Google Shape;100;p1">
            <a:extLst>
              <a:ext uri="{FF2B5EF4-FFF2-40B4-BE49-F238E27FC236}">
                <a16:creationId xmlns:a16="http://schemas.microsoft.com/office/drawing/2014/main" id="{7AFFC4E0-22B7-BD5B-4436-C3F18CF641B3}"/>
              </a:ext>
            </a:extLst>
          </p:cNvPr>
          <p:cNvSpPr txBox="1"/>
          <p:nvPr/>
        </p:nvSpPr>
        <p:spPr>
          <a:xfrm>
            <a:off x="9335597" y="6524381"/>
            <a:ext cx="2473415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r"/>
            <a:r>
              <a:rPr lang="en-US" sz="900" spc="200" dirty="0">
                <a:solidFill>
                  <a:srgbClr val="15264B"/>
                </a:solidFill>
                <a:ea typeface="Helvetica Neue Light"/>
                <a:cs typeface="Helvetica Neue Light"/>
                <a:sym typeface="Helvetica Neue Light"/>
              </a:rPr>
              <a:t>GRAINGER ENGINEERING</a:t>
            </a: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7D946888-E4AA-AAD2-2EE4-DC601745089F}"/>
              </a:ext>
            </a:extLst>
          </p:cNvPr>
          <p:cNvSpPr txBox="1"/>
          <p:nvPr/>
        </p:nvSpPr>
        <p:spPr>
          <a:xfrm>
            <a:off x="376807" y="6524381"/>
            <a:ext cx="7991337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900" spc="200" dirty="0">
                <a:solidFill>
                  <a:srgbClr val="15264B"/>
                </a:solidFill>
                <a:ea typeface="Helvetica Neue Light"/>
                <a:cs typeface="Helvetica Neue Light"/>
                <a:sym typeface="Helvetica Neue Light"/>
              </a:rPr>
              <a:t>AEROSPACE ENGINEERING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A17A02E-1ABA-8AD9-92A9-B83B8B193559}"/>
              </a:ext>
            </a:extLst>
          </p:cNvPr>
          <p:cNvGrpSpPr/>
          <p:nvPr/>
        </p:nvGrpSpPr>
        <p:grpSpPr>
          <a:xfrm>
            <a:off x="3004457" y="6601537"/>
            <a:ext cx="6295629" cy="70446"/>
            <a:chOff x="2971207" y="6601537"/>
            <a:chExt cx="6295629" cy="70446"/>
          </a:xfrm>
          <a:solidFill>
            <a:srgbClr val="13294B"/>
          </a:solidFill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A20F458-7FDD-7430-E0F4-5DA3B3CBBB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71207" y="6639606"/>
              <a:ext cx="6226868" cy="0"/>
            </a:xfrm>
            <a:prstGeom prst="line">
              <a:avLst/>
            </a:prstGeom>
            <a:grpFill/>
            <a:ln w="9525">
              <a:solidFill>
                <a:srgbClr val="1329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8B3EEF3-A40B-CA5A-7F23-2B6518FAAAF1}"/>
                </a:ext>
              </a:extLst>
            </p:cNvPr>
            <p:cNvSpPr/>
            <p:nvPr/>
          </p:nvSpPr>
          <p:spPr>
            <a:xfrm>
              <a:off x="9196390" y="6601537"/>
              <a:ext cx="70446" cy="70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B8C369EE-231E-A0CF-9227-6733760D6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9181" y="1591210"/>
            <a:ext cx="5070374" cy="380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089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>
          <a:extLst>
            <a:ext uri="{FF2B5EF4-FFF2-40B4-BE49-F238E27FC236}">
              <a16:creationId xmlns:a16="http://schemas.microsoft.com/office/drawing/2014/main" id="{3DBA07AE-6826-1515-5A6A-DB2B7852B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Google Shape;147;p7">
                <a:extLst>
                  <a:ext uri="{FF2B5EF4-FFF2-40B4-BE49-F238E27FC236}">
                    <a16:creationId xmlns:a16="http://schemas.microsoft.com/office/drawing/2014/main" id="{8D2C0A45-3DF9-B593-D466-1B3ECC0234C0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76809" y="1334279"/>
                <a:ext cx="11177401" cy="48211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Objective</a:t>
                </a:r>
              </a:p>
              <a:p>
                <a:pPr marL="0" indent="0" algn="ctr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PPO Objective</a:t>
                </a:r>
                <a:r>
                  <a:rPr lang="en-US" sz="1800" i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max</m:t>
                    </m:r>
                    <m:r>
                      <a:rPr lang="en-US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𝔼</m:t>
                    </m:r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𝑡</m:t>
                            </m:r>
                          </m:sub>
                        </m:sSub>
                        <m:d>
                          <m:d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𝜃</m:t>
                            </m:r>
                          </m:e>
                        </m:d>
                        <m:acc>
                          <m:accPr>
                            <m:chr m:val="̂"/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sz="1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acc>
                      </m:e>
                    </m:d>
                  </m:oMath>
                </a14:m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Constraint: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𝔼</m:t>
                    </m:r>
                    <m:d>
                      <m:dPr>
                        <m:begChr m:val="["/>
                        <m:endChr m:val="]"/>
                        <m:ctrlPr>
                          <a:rPr lang="en-U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cost</m:t>
                        </m:r>
                      </m:e>
                    </m:d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≤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sz="1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endParaRPr lang="en-US" sz="1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Architecture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 critic networks for reward and cost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Gaussian Policy over RPM actions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Safety cost: cost = 1 if drone is near the obstacle 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r>
                  <a:rPr lang="en-US" sz="1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Loop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Roll out trajectories -&gt; observation, action, reward, cost, </a:t>
                </a:r>
                <a:r>
                  <a:rPr lang="en-US" sz="1800" dirty="0" err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logprob</a:t>
                </a:r>
                <a:endPara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Computer reward advantage and cost advantage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Policy update using CPPO Lagrangian</a:t>
                </a:r>
              </a:p>
              <a:p>
                <a:pPr marL="285750" indent="-285750">
                  <a:lnSpc>
                    <a:spcPct val="100000"/>
                  </a:lnSpc>
                  <a:spcBef>
                    <a:spcPts val="0"/>
                  </a:spcBef>
                  <a:buSzPts val="2000"/>
                  <a:buFontTx/>
                  <a:buChar char="-"/>
                </a:pPr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Update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𝜆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←</m:t>
                    </m:r>
                    <m:r>
                      <m:rPr>
                        <m:sty m:val="p"/>
                      </m:rP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max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(0,</m:t>
                    </m:r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𝜆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𝜂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average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cost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− </m:t>
                    </m:r>
                    <m:sSub>
                      <m:sSubPr>
                        <m:ctrlP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SzPts val="2000"/>
                  <a:buNone/>
                </a:pPr>
                <a:endParaRPr lang="en-US" sz="1800" b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7" name="Google Shape;147;p7">
                <a:extLst>
                  <a:ext uri="{FF2B5EF4-FFF2-40B4-BE49-F238E27FC236}">
                    <a16:creationId xmlns:a16="http://schemas.microsoft.com/office/drawing/2014/main" id="{8D2C0A45-3DF9-B593-D466-1B3ECC0234C0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76809" y="1334279"/>
                <a:ext cx="11177401" cy="4821102"/>
              </a:xfrm>
              <a:prstGeom prst="rect">
                <a:avLst/>
              </a:prstGeom>
              <a:blipFill>
                <a:blip r:embed="rId3"/>
                <a:stretch>
                  <a:fillRect l="-491" t="-7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Google Shape;145;p7">
            <a:extLst>
              <a:ext uri="{FF2B5EF4-FFF2-40B4-BE49-F238E27FC236}">
                <a16:creationId xmlns:a16="http://schemas.microsoft.com/office/drawing/2014/main" id="{2BAFD72B-1FA5-B711-177B-342EDA56D679}"/>
              </a:ext>
            </a:extLst>
          </p:cNvPr>
          <p:cNvSpPr/>
          <p:nvPr/>
        </p:nvSpPr>
        <p:spPr>
          <a:xfrm rot="10800000" flipH="1">
            <a:off x="0" y="0"/>
            <a:ext cx="12192000" cy="868220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100;p1">
            <a:extLst>
              <a:ext uri="{FF2B5EF4-FFF2-40B4-BE49-F238E27FC236}">
                <a16:creationId xmlns:a16="http://schemas.microsoft.com/office/drawing/2014/main" id="{09EB97A4-A586-DCB8-E141-F8445BF106C4}"/>
              </a:ext>
            </a:extLst>
          </p:cNvPr>
          <p:cNvSpPr txBox="1"/>
          <p:nvPr/>
        </p:nvSpPr>
        <p:spPr>
          <a:xfrm>
            <a:off x="376810" y="204051"/>
            <a:ext cx="1091002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058870-1FED-B38D-B182-80E1C2EC6C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509" y="233819"/>
            <a:ext cx="271308" cy="389810"/>
          </a:xfrm>
          <a:prstGeom prst="rect">
            <a:avLst/>
          </a:prstGeom>
        </p:spPr>
      </p:pic>
      <p:sp>
        <p:nvSpPr>
          <p:cNvPr id="3" name="Google Shape;100;p1">
            <a:extLst>
              <a:ext uri="{FF2B5EF4-FFF2-40B4-BE49-F238E27FC236}">
                <a16:creationId xmlns:a16="http://schemas.microsoft.com/office/drawing/2014/main" id="{9C536701-E2C6-1EF9-AD4C-930CBCB5B1AA}"/>
              </a:ext>
            </a:extLst>
          </p:cNvPr>
          <p:cNvSpPr txBox="1"/>
          <p:nvPr/>
        </p:nvSpPr>
        <p:spPr>
          <a:xfrm>
            <a:off x="9335597" y="6524381"/>
            <a:ext cx="2473415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r"/>
            <a:r>
              <a:rPr lang="en-US" sz="900" spc="200" dirty="0">
                <a:solidFill>
                  <a:srgbClr val="15264B"/>
                </a:solidFill>
                <a:ea typeface="Helvetica Neue Light"/>
                <a:cs typeface="Helvetica Neue Light"/>
                <a:sym typeface="Helvetica Neue Light"/>
              </a:rPr>
              <a:t>GRAINGER ENGINEERING</a:t>
            </a:r>
          </a:p>
        </p:txBody>
      </p:sp>
      <p:sp>
        <p:nvSpPr>
          <p:cNvPr id="5" name="Google Shape;100;p1">
            <a:extLst>
              <a:ext uri="{FF2B5EF4-FFF2-40B4-BE49-F238E27FC236}">
                <a16:creationId xmlns:a16="http://schemas.microsoft.com/office/drawing/2014/main" id="{7FC4169A-00B8-3E22-8486-71E871D4AFB5}"/>
              </a:ext>
            </a:extLst>
          </p:cNvPr>
          <p:cNvSpPr txBox="1"/>
          <p:nvPr/>
        </p:nvSpPr>
        <p:spPr>
          <a:xfrm>
            <a:off x="376807" y="6524381"/>
            <a:ext cx="7991337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900" spc="200" dirty="0">
                <a:solidFill>
                  <a:srgbClr val="15264B"/>
                </a:solidFill>
                <a:ea typeface="Helvetica Neue Light"/>
                <a:cs typeface="Helvetica Neue Light"/>
                <a:sym typeface="Helvetica Neue Light"/>
              </a:rPr>
              <a:t>AEROSPACE ENGINEERING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1924813-FF51-96EB-C3CC-DDD6FFDAAFB0}"/>
              </a:ext>
            </a:extLst>
          </p:cNvPr>
          <p:cNvGrpSpPr/>
          <p:nvPr/>
        </p:nvGrpSpPr>
        <p:grpSpPr>
          <a:xfrm>
            <a:off x="3004457" y="6601537"/>
            <a:ext cx="6295629" cy="70446"/>
            <a:chOff x="2971207" y="6601537"/>
            <a:chExt cx="6295629" cy="70446"/>
          </a:xfrm>
          <a:solidFill>
            <a:srgbClr val="13294B"/>
          </a:solidFill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BA5FD5C-8C0E-59D3-141B-F833F0F94F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71207" y="6639606"/>
              <a:ext cx="6226868" cy="0"/>
            </a:xfrm>
            <a:prstGeom prst="line">
              <a:avLst/>
            </a:prstGeom>
            <a:grpFill/>
            <a:ln w="9525">
              <a:solidFill>
                <a:srgbClr val="1329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EA667F2-5262-5EFE-3B61-E96AC217411F}"/>
                </a:ext>
              </a:extLst>
            </p:cNvPr>
            <p:cNvSpPr/>
            <p:nvPr/>
          </p:nvSpPr>
          <p:spPr>
            <a:xfrm>
              <a:off x="9196390" y="6601537"/>
              <a:ext cx="70446" cy="70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59A8686-85E6-58CC-F219-B22354CDC372}"/>
                  </a:ext>
                </a:extLst>
              </p:cNvPr>
              <p:cNvSpPr txBox="1"/>
              <p:nvPr/>
            </p:nvSpPr>
            <p:spPr>
              <a:xfrm>
                <a:off x="6096000" y="1851804"/>
                <a:ext cx="3406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i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59A8686-85E6-58CC-F219-B22354CDC3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851804"/>
                <a:ext cx="340606" cy="3077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006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47;p7">
            <a:extLst>
              <a:ext uri="{FF2B5EF4-FFF2-40B4-BE49-F238E27FC236}">
                <a16:creationId xmlns:a16="http://schemas.microsoft.com/office/drawing/2014/main" id="{BC43AD2D-5D81-7F48-BDB1-FF7D6C2C26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76811" y="1334279"/>
            <a:ext cx="4283396" cy="4821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spcBef>
                <a:spcPts val="0"/>
              </a:spcBef>
              <a:buSzPts val="3000"/>
              <a:buFontTx/>
              <a:buChar char="-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cost per epoch remains at 0, which means safety is never violated 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SzPts val="3000"/>
              <a:buFontTx/>
              <a:buChar char="-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reward per time step was   ~-1.75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SzPts val="3000"/>
              <a:buFontTx/>
              <a:buChar char="-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Generally making progress at each epoch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SzPts val="3000"/>
              <a:buFontTx/>
              <a:buChar char="-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Highly complex environment that needs more epochs to train on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SzPts val="3000"/>
              <a:buFontTx/>
              <a:buChar char="-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Parameters need tuning to get best result</a:t>
            </a:r>
          </a:p>
        </p:txBody>
      </p:sp>
      <p:sp>
        <p:nvSpPr>
          <p:cNvPr id="13" name="Google Shape;145;p7">
            <a:extLst>
              <a:ext uri="{FF2B5EF4-FFF2-40B4-BE49-F238E27FC236}">
                <a16:creationId xmlns:a16="http://schemas.microsoft.com/office/drawing/2014/main" id="{325747AD-A692-C24D-B2E9-4AAA81B9858C}"/>
              </a:ext>
            </a:extLst>
          </p:cNvPr>
          <p:cNvSpPr/>
          <p:nvPr/>
        </p:nvSpPr>
        <p:spPr>
          <a:xfrm rot="10800000" flipH="1">
            <a:off x="0" y="0"/>
            <a:ext cx="12192000" cy="868220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00;p1">
            <a:extLst>
              <a:ext uri="{FF2B5EF4-FFF2-40B4-BE49-F238E27FC236}">
                <a16:creationId xmlns:a16="http://schemas.microsoft.com/office/drawing/2014/main" id="{C5013B02-0990-D847-B65E-CD8B40D09C33}"/>
              </a:ext>
            </a:extLst>
          </p:cNvPr>
          <p:cNvSpPr txBox="1"/>
          <p:nvPr/>
        </p:nvSpPr>
        <p:spPr>
          <a:xfrm>
            <a:off x="376810" y="204051"/>
            <a:ext cx="1091002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Results</a:t>
            </a:r>
            <a:endParaRPr lang="en-US" sz="24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A1A45F-A094-ADF1-4C45-5B496318B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509" y="233819"/>
            <a:ext cx="271308" cy="389810"/>
          </a:xfrm>
          <a:prstGeom prst="rect">
            <a:avLst/>
          </a:prstGeom>
        </p:spPr>
      </p:pic>
      <p:sp>
        <p:nvSpPr>
          <p:cNvPr id="8" name="Google Shape;100;p1">
            <a:extLst>
              <a:ext uri="{FF2B5EF4-FFF2-40B4-BE49-F238E27FC236}">
                <a16:creationId xmlns:a16="http://schemas.microsoft.com/office/drawing/2014/main" id="{896D39CE-8C59-330F-FF43-7F74187958C3}"/>
              </a:ext>
            </a:extLst>
          </p:cNvPr>
          <p:cNvSpPr txBox="1"/>
          <p:nvPr/>
        </p:nvSpPr>
        <p:spPr>
          <a:xfrm>
            <a:off x="9335597" y="6524381"/>
            <a:ext cx="2473415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r"/>
            <a:r>
              <a:rPr lang="en-US" sz="900" spc="200" dirty="0">
                <a:solidFill>
                  <a:srgbClr val="15264B"/>
                </a:solidFill>
                <a:ea typeface="Helvetica Neue Light"/>
                <a:cs typeface="Helvetica Neue Light"/>
                <a:sym typeface="Helvetica Neue Light"/>
              </a:rPr>
              <a:t>GRAINGER ENGINEERING</a:t>
            </a:r>
          </a:p>
        </p:txBody>
      </p:sp>
      <p:sp>
        <p:nvSpPr>
          <p:cNvPr id="9" name="Google Shape;100;p1">
            <a:extLst>
              <a:ext uri="{FF2B5EF4-FFF2-40B4-BE49-F238E27FC236}">
                <a16:creationId xmlns:a16="http://schemas.microsoft.com/office/drawing/2014/main" id="{35BE518E-095A-75CD-3052-1E84AE31DE29}"/>
              </a:ext>
            </a:extLst>
          </p:cNvPr>
          <p:cNvSpPr txBox="1"/>
          <p:nvPr/>
        </p:nvSpPr>
        <p:spPr>
          <a:xfrm>
            <a:off x="376807" y="6524381"/>
            <a:ext cx="7991337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900" spc="200" dirty="0">
                <a:solidFill>
                  <a:srgbClr val="15264B"/>
                </a:solidFill>
                <a:ea typeface="Helvetica Neue Light"/>
                <a:cs typeface="Helvetica Neue Light"/>
                <a:sym typeface="Helvetica Neue Light"/>
              </a:rPr>
              <a:t>AEROSPACE ENGINEERING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DA43DF-4A33-CD6E-1F7D-B9E78B1141F5}"/>
              </a:ext>
            </a:extLst>
          </p:cNvPr>
          <p:cNvGrpSpPr/>
          <p:nvPr/>
        </p:nvGrpSpPr>
        <p:grpSpPr>
          <a:xfrm>
            <a:off x="3004457" y="6601537"/>
            <a:ext cx="6295629" cy="70446"/>
            <a:chOff x="2971207" y="6601537"/>
            <a:chExt cx="6295629" cy="70446"/>
          </a:xfrm>
          <a:solidFill>
            <a:srgbClr val="13294B"/>
          </a:solidFill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0913D1C-1D27-9784-EE83-057C4CFD71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71207" y="6639606"/>
              <a:ext cx="6226868" cy="0"/>
            </a:xfrm>
            <a:prstGeom prst="line">
              <a:avLst/>
            </a:prstGeom>
            <a:grpFill/>
            <a:ln w="9525">
              <a:solidFill>
                <a:srgbClr val="1329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80F47E9-AC22-1858-5625-14B9A6C0A0EF}"/>
                </a:ext>
              </a:extLst>
            </p:cNvPr>
            <p:cNvSpPr/>
            <p:nvPr/>
          </p:nvSpPr>
          <p:spPr>
            <a:xfrm>
              <a:off x="9196390" y="6601537"/>
              <a:ext cx="70446" cy="70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7644118-A329-EB45-0790-317BD09C8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8144" y="906291"/>
            <a:ext cx="3982098" cy="227548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FFD582F-BED6-0EC7-B18E-27E9F095A9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3538" y="3919278"/>
            <a:ext cx="4356690" cy="248953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7B9BAA-FC7B-AE6A-F201-81C98A9ED84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885"/>
          <a:stretch>
            <a:fillRect/>
          </a:stretch>
        </p:blipFill>
        <p:spPr>
          <a:xfrm>
            <a:off x="4660206" y="2159428"/>
            <a:ext cx="3707938" cy="22754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7;p7">
            <a:extLst>
              <a:ext uri="{FF2B5EF4-FFF2-40B4-BE49-F238E27FC236}">
                <a16:creationId xmlns:a16="http://schemas.microsoft.com/office/drawing/2014/main" id="{7DC51454-A827-BF40-BAF5-B2AD32C87EDB}"/>
              </a:ext>
            </a:extLst>
          </p:cNvPr>
          <p:cNvSpPr txBox="1">
            <a:spLocks/>
          </p:cNvSpPr>
          <p:nvPr/>
        </p:nvSpPr>
        <p:spPr>
          <a:xfrm>
            <a:off x="5327342" y="1010620"/>
            <a:ext cx="6226868" cy="4821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3000"/>
            </a:pPr>
            <a:r>
              <a:rPr lang="en-US" sz="2600" b="1" dirty="0">
                <a:solidFill>
                  <a:schemeClr val="bg1"/>
                </a:solidFill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CPPO successfully enforces safety by avoiding the obstacle.</a:t>
            </a:r>
            <a:endParaRPr lang="en-US" sz="2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SzPts val="2000"/>
            </a:pPr>
            <a:endParaRPr lang="en-US" sz="1800" dirty="0">
              <a:solidFill>
                <a:schemeClr val="bg1"/>
              </a:solidFill>
              <a:latin typeface="Arial" panose="020B0604020202020204" pitchFamily="34" charset="0"/>
              <a:ea typeface="Helvetica Neue Light"/>
              <a:cs typeface="Arial" panose="020B0604020202020204" pitchFamily="34" charset="0"/>
              <a:sym typeface="Helvetica Neue Light"/>
            </a:endParaRPr>
          </a:p>
          <a:p>
            <a:pPr>
              <a:buSzPts val="2000"/>
            </a:pPr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Tuning parameters may make it perform better and reach the goal</a:t>
            </a:r>
          </a:p>
          <a:p>
            <a:pPr>
              <a:buSzPts val="2000"/>
            </a:pPr>
            <a:endParaRPr lang="en-US" sz="1800" dirty="0">
              <a:solidFill>
                <a:schemeClr val="bg1"/>
              </a:solidFill>
              <a:latin typeface="Arial" panose="020B0604020202020204" pitchFamily="34" charset="0"/>
              <a:ea typeface="Helvetica Neue Light"/>
              <a:cs typeface="Arial" panose="020B0604020202020204" pitchFamily="34" charset="0"/>
              <a:sym typeface="Helvetica Neue Light"/>
            </a:endParaRPr>
          </a:p>
          <a:p>
            <a:pPr>
              <a:buSzPts val="2000"/>
            </a:pPr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Multi-agent systems can use this to safely navigate their environments without crashing. </a:t>
            </a:r>
          </a:p>
          <a:p>
            <a:pPr>
              <a:buSzPts val="2000"/>
            </a:pPr>
            <a:endParaRPr lang="en-US" sz="1800" dirty="0">
              <a:solidFill>
                <a:schemeClr val="bg1"/>
              </a:solidFill>
              <a:latin typeface="Arial" panose="020B0604020202020204" pitchFamily="34" charset="0"/>
              <a:ea typeface="Helvetica Neue Light"/>
              <a:cs typeface="Arial" panose="020B0604020202020204" pitchFamily="34" charset="0"/>
              <a:sym typeface="Helvetica Neue Light"/>
            </a:endParaRPr>
          </a:p>
          <a:p>
            <a:pPr>
              <a:buSzPts val="2000"/>
            </a:pPr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Further work would be comparing this against PPO and other algorithms to see how it fares. </a:t>
            </a:r>
          </a:p>
          <a:p>
            <a:pPr marL="285750" indent="-285750">
              <a:buSzPts val="2000"/>
              <a:buFontTx/>
              <a:buChar char="-"/>
            </a:pPr>
            <a:endParaRPr lang="en-US" sz="1800" dirty="0">
              <a:solidFill>
                <a:schemeClr val="tx1"/>
              </a:solidFill>
              <a:latin typeface="Arial" panose="020B0604020202020204" pitchFamily="34" charset="0"/>
              <a:ea typeface="Helvetica Neue Light"/>
              <a:cs typeface="Arial" panose="020B0604020202020204" pitchFamily="34" charset="0"/>
              <a:sym typeface="Helvetica Neue Light"/>
            </a:endParaRPr>
          </a:p>
        </p:txBody>
      </p:sp>
      <p:sp>
        <p:nvSpPr>
          <p:cNvPr id="14" name="Google Shape;151;p7">
            <a:extLst>
              <a:ext uri="{FF2B5EF4-FFF2-40B4-BE49-F238E27FC236}">
                <a16:creationId xmlns:a16="http://schemas.microsoft.com/office/drawing/2014/main" id="{F2545F42-9820-B547-ACA8-B93EC5B8629C}"/>
              </a:ext>
            </a:extLst>
          </p:cNvPr>
          <p:cNvSpPr txBox="1"/>
          <p:nvPr/>
        </p:nvSpPr>
        <p:spPr>
          <a:xfrm>
            <a:off x="1335481" y="3236505"/>
            <a:ext cx="22804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A5A5A5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IMAGE</a:t>
            </a:r>
            <a:endParaRPr dirty="0">
              <a:latin typeface="+mn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E9D834-1473-63CE-FFA8-FAE6A3EA3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509" y="233819"/>
            <a:ext cx="271308" cy="389810"/>
          </a:xfrm>
          <a:prstGeom prst="rect">
            <a:avLst/>
          </a:prstGeom>
        </p:spPr>
      </p:pic>
      <p:sp>
        <p:nvSpPr>
          <p:cNvPr id="3" name="Google Shape;100;p1">
            <a:extLst>
              <a:ext uri="{FF2B5EF4-FFF2-40B4-BE49-F238E27FC236}">
                <a16:creationId xmlns:a16="http://schemas.microsoft.com/office/drawing/2014/main" id="{A713AD20-000E-E31C-C0A8-A0C3665248A7}"/>
              </a:ext>
            </a:extLst>
          </p:cNvPr>
          <p:cNvSpPr txBox="1"/>
          <p:nvPr/>
        </p:nvSpPr>
        <p:spPr>
          <a:xfrm>
            <a:off x="9335597" y="6524381"/>
            <a:ext cx="2473415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r"/>
            <a:r>
              <a:rPr lang="en-US" sz="900" spc="200" dirty="0">
                <a:solidFill>
                  <a:schemeClr val="bg1"/>
                </a:solidFill>
                <a:ea typeface="Helvetica Neue Light"/>
                <a:cs typeface="Helvetica Neue Light"/>
                <a:sym typeface="Helvetica Neue Light"/>
              </a:rPr>
              <a:t>GRAINGER ENGINEERING</a:t>
            </a:r>
          </a:p>
        </p:txBody>
      </p:sp>
      <p:sp>
        <p:nvSpPr>
          <p:cNvPr id="4" name="Google Shape;100;p1">
            <a:extLst>
              <a:ext uri="{FF2B5EF4-FFF2-40B4-BE49-F238E27FC236}">
                <a16:creationId xmlns:a16="http://schemas.microsoft.com/office/drawing/2014/main" id="{EF4C1B4B-C15B-59AF-F2AA-87A4E63AE185}"/>
              </a:ext>
            </a:extLst>
          </p:cNvPr>
          <p:cNvSpPr txBox="1"/>
          <p:nvPr/>
        </p:nvSpPr>
        <p:spPr>
          <a:xfrm>
            <a:off x="376807" y="6524381"/>
            <a:ext cx="7991337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900" spc="200" dirty="0">
                <a:solidFill>
                  <a:schemeClr val="bg1"/>
                </a:solidFill>
                <a:ea typeface="Helvetica Neue Light"/>
                <a:cs typeface="Helvetica Neue Light"/>
                <a:sym typeface="Helvetica Neue Light"/>
              </a:rPr>
              <a:t>AEROSPACE ENGINEERING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D1EAB6E-6D50-2440-4285-E3ECB58B094E}"/>
              </a:ext>
            </a:extLst>
          </p:cNvPr>
          <p:cNvGrpSpPr/>
          <p:nvPr/>
        </p:nvGrpSpPr>
        <p:grpSpPr>
          <a:xfrm>
            <a:off x="3004457" y="6601537"/>
            <a:ext cx="6295629" cy="70446"/>
            <a:chOff x="2971207" y="6601537"/>
            <a:chExt cx="6295629" cy="70446"/>
          </a:xfrm>
          <a:solidFill>
            <a:schemeClr val="bg1"/>
          </a:solidFill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A0F533B-0BFD-A3A0-D747-670E5B3EC3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71207" y="6639606"/>
              <a:ext cx="6226868" cy="0"/>
            </a:xfrm>
            <a:prstGeom prst="lin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892A32F-6481-427F-86E3-8434DE5FA3BF}"/>
                </a:ext>
              </a:extLst>
            </p:cNvPr>
            <p:cNvSpPr/>
            <p:nvPr/>
          </p:nvSpPr>
          <p:spPr>
            <a:xfrm>
              <a:off x="9196390" y="6601537"/>
              <a:ext cx="70446" cy="70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6F01F3FF-72CF-0583-68AD-3085AD455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98" y="1463350"/>
            <a:ext cx="4988339" cy="3741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38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47;p7">
            <a:extLst>
              <a:ext uri="{FF2B5EF4-FFF2-40B4-BE49-F238E27FC236}">
                <a16:creationId xmlns:a16="http://schemas.microsoft.com/office/drawing/2014/main" id="{E0413B06-A2E6-C746-8C3D-87E15D354737}"/>
              </a:ext>
            </a:extLst>
          </p:cNvPr>
          <p:cNvSpPr txBox="1">
            <a:spLocks/>
          </p:cNvSpPr>
          <p:nvPr/>
        </p:nvSpPr>
        <p:spPr>
          <a:xfrm>
            <a:off x="2297406" y="2564571"/>
            <a:ext cx="7640969" cy="4334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000"/>
            </a:pPr>
            <a:endParaRPr lang="en-US" sz="2600" b="1" dirty="0">
              <a:solidFill>
                <a:schemeClr val="bg1"/>
              </a:solidFill>
              <a:latin typeface="Arial" panose="020B0604020202020204" pitchFamily="34" charset="0"/>
              <a:ea typeface="Helvetica Neue Light"/>
              <a:cs typeface="Arial" panose="020B0604020202020204" pitchFamily="34" charset="0"/>
              <a:sym typeface="Helvetica Neue Light"/>
            </a:endParaRPr>
          </a:p>
          <a:p>
            <a:pPr>
              <a:buSzPts val="3000"/>
            </a:pPr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Questions?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A22F80-7598-2AFF-324B-ADBB7BEAD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509" y="233819"/>
            <a:ext cx="271308" cy="389810"/>
          </a:xfrm>
          <a:prstGeom prst="rect">
            <a:avLst/>
          </a:prstGeom>
        </p:spPr>
      </p:pic>
      <p:sp>
        <p:nvSpPr>
          <p:cNvPr id="8" name="Google Shape;100;p1">
            <a:extLst>
              <a:ext uri="{FF2B5EF4-FFF2-40B4-BE49-F238E27FC236}">
                <a16:creationId xmlns:a16="http://schemas.microsoft.com/office/drawing/2014/main" id="{0C547839-E5E3-754D-896B-51583FC4DDFA}"/>
              </a:ext>
            </a:extLst>
          </p:cNvPr>
          <p:cNvSpPr txBox="1"/>
          <p:nvPr/>
        </p:nvSpPr>
        <p:spPr>
          <a:xfrm>
            <a:off x="9335597" y="6524381"/>
            <a:ext cx="2473415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r"/>
            <a:r>
              <a:rPr lang="en-US" sz="900" spc="200" dirty="0">
                <a:solidFill>
                  <a:schemeClr val="bg1"/>
                </a:solidFill>
                <a:ea typeface="Helvetica Neue Light"/>
                <a:cs typeface="Helvetica Neue Light"/>
                <a:sym typeface="Helvetica Neue Light"/>
              </a:rPr>
              <a:t>GRAINGER ENGINEERING</a:t>
            </a:r>
          </a:p>
        </p:txBody>
      </p:sp>
      <p:sp>
        <p:nvSpPr>
          <p:cNvPr id="9" name="Google Shape;100;p1">
            <a:extLst>
              <a:ext uri="{FF2B5EF4-FFF2-40B4-BE49-F238E27FC236}">
                <a16:creationId xmlns:a16="http://schemas.microsoft.com/office/drawing/2014/main" id="{294A4099-FF7C-64A3-DAD9-64610B148550}"/>
              </a:ext>
            </a:extLst>
          </p:cNvPr>
          <p:cNvSpPr txBox="1"/>
          <p:nvPr/>
        </p:nvSpPr>
        <p:spPr>
          <a:xfrm>
            <a:off x="376807" y="6524381"/>
            <a:ext cx="7991337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900" spc="200" dirty="0">
                <a:solidFill>
                  <a:schemeClr val="bg1"/>
                </a:solidFill>
                <a:ea typeface="Helvetica Neue Light"/>
                <a:cs typeface="Helvetica Neue Light"/>
                <a:sym typeface="Helvetica Neue Light"/>
              </a:rPr>
              <a:t>AEROSPACE ENGINEERING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D907FE7-36B0-F09B-83F6-211380A2EB95}"/>
              </a:ext>
            </a:extLst>
          </p:cNvPr>
          <p:cNvGrpSpPr/>
          <p:nvPr/>
        </p:nvGrpSpPr>
        <p:grpSpPr>
          <a:xfrm>
            <a:off x="3004457" y="6601537"/>
            <a:ext cx="6295629" cy="70446"/>
            <a:chOff x="2971207" y="6601537"/>
            <a:chExt cx="6295629" cy="70446"/>
          </a:xfrm>
          <a:solidFill>
            <a:schemeClr val="bg1"/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E1BC471-5838-4375-EAC0-26E5F4AFBD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71207" y="6639606"/>
              <a:ext cx="6226868" cy="0"/>
            </a:xfrm>
            <a:prstGeom prst="lin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1943E42-A5A3-63C3-4F20-E7A441240A76}"/>
                </a:ext>
              </a:extLst>
            </p:cNvPr>
            <p:cNvSpPr/>
            <p:nvPr/>
          </p:nvSpPr>
          <p:spPr>
            <a:xfrm>
              <a:off x="9196390" y="6601537"/>
              <a:ext cx="70446" cy="70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09093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19753</TotalTime>
  <Words>390</Words>
  <Application>Microsoft Office PowerPoint</Application>
  <PresentationFormat>Widescreen</PresentationFormat>
  <Paragraphs>84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Cambria Math</vt:lpstr>
      <vt:lpstr>Helvetica Neue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template. Please copy this document before making any edits</dc:title>
  <dc:creator>Nielsen, Joshua</dc:creator>
  <cp:lastModifiedBy>Bhatta, Shishir</cp:lastModifiedBy>
  <cp:revision>133</cp:revision>
  <dcterms:created xsi:type="dcterms:W3CDTF">2019-01-14T22:06:33Z</dcterms:created>
  <dcterms:modified xsi:type="dcterms:W3CDTF">2025-12-09T17:39:09Z</dcterms:modified>
</cp:coreProperties>
</file>